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</p:sldIdLst>
  <p:sldSz cx="12069763" cy="5486400"/>
  <p:notesSz cx="6858000" cy="9144000"/>
  <p:defaultTextStyle>
    <a:defPPr>
      <a:defRPr lang="en-US"/>
    </a:defPPr>
    <a:lvl1pPr marL="0" algn="l" defTabSz="842534" rtl="0" eaLnBrk="1" latinLnBrk="0" hangingPunct="1">
      <a:defRPr sz="1659" kern="1200">
        <a:solidFill>
          <a:schemeClr val="tx1"/>
        </a:solidFill>
        <a:latin typeface="+mn-lt"/>
        <a:ea typeface="+mn-ea"/>
        <a:cs typeface="+mn-cs"/>
      </a:defRPr>
    </a:lvl1pPr>
    <a:lvl2pPr marL="421267" algn="l" defTabSz="842534" rtl="0" eaLnBrk="1" latinLnBrk="0" hangingPunct="1">
      <a:defRPr sz="1659" kern="1200">
        <a:solidFill>
          <a:schemeClr val="tx1"/>
        </a:solidFill>
        <a:latin typeface="+mn-lt"/>
        <a:ea typeface="+mn-ea"/>
        <a:cs typeface="+mn-cs"/>
      </a:defRPr>
    </a:lvl2pPr>
    <a:lvl3pPr marL="842534" algn="l" defTabSz="842534" rtl="0" eaLnBrk="1" latinLnBrk="0" hangingPunct="1">
      <a:defRPr sz="1659" kern="1200">
        <a:solidFill>
          <a:schemeClr val="tx1"/>
        </a:solidFill>
        <a:latin typeface="+mn-lt"/>
        <a:ea typeface="+mn-ea"/>
        <a:cs typeface="+mn-cs"/>
      </a:defRPr>
    </a:lvl3pPr>
    <a:lvl4pPr marL="1263801" algn="l" defTabSz="842534" rtl="0" eaLnBrk="1" latinLnBrk="0" hangingPunct="1">
      <a:defRPr sz="1659" kern="1200">
        <a:solidFill>
          <a:schemeClr val="tx1"/>
        </a:solidFill>
        <a:latin typeface="+mn-lt"/>
        <a:ea typeface="+mn-ea"/>
        <a:cs typeface="+mn-cs"/>
      </a:defRPr>
    </a:lvl4pPr>
    <a:lvl5pPr marL="1685066" algn="l" defTabSz="842534" rtl="0" eaLnBrk="1" latinLnBrk="0" hangingPunct="1">
      <a:defRPr sz="1659" kern="1200">
        <a:solidFill>
          <a:schemeClr val="tx1"/>
        </a:solidFill>
        <a:latin typeface="+mn-lt"/>
        <a:ea typeface="+mn-ea"/>
        <a:cs typeface="+mn-cs"/>
      </a:defRPr>
    </a:lvl5pPr>
    <a:lvl6pPr marL="2106333" algn="l" defTabSz="842534" rtl="0" eaLnBrk="1" latinLnBrk="0" hangingPunct="1">
      <a:defRPr sz="1659" kern="1200">
        <a:solidFill>
          <a:schemeClr val="tx1"/>
        </a:solidFill>
        <a:latin typeface="+mn-lt"/>
        <a:ea typeface="+mn-ea"/>
        <a:cs typeface="+mn-cs"/>
      </a:defRPr>
    </a:lvl6pPr>
    <a:lvl7pPr marL="2527600" algn="l" defTabSz="842534" rtl="0" eaLnBrk="1" latinLnBrk="0" hangingPunct="1">
      <a:defRPr sz="1659" kern="1200">
        <a:solidFill>
          <a:schemeClr val="tx1"/>
        </a:solidFill>
        <a:latin typeface="+mn-lt"/>
        <a:ea typeface="+mn-ea"/>
        <a:cs typeface="+mn-cs"/>
      </a:defRPr>
    </a:lvl7pPr>
    <a:lvl8pPr marL="2948866" algn="l" defTabSz="842534" rtl="0" eaLnBrk="1" latinLnBrk="0" hangingPunct="1">
      <a:defRPr sz="1659" kern="1200">
        <a:solidFill>
          <a:schemeClr val="tx1"/>
        </a:solidFill>
        <a:latin typeface="+mn-lt"/>
        <a:ea typeface="+mn-ea"/>
        <a:cs typeface="+mn-cs"/>
      </a:defRPr>
    </a:lvl8pPr>
    <a:lvl9pPr marL="3370132" algn="l" defTabSz="842534" rtl="0" eaLnBrk="1" latinLnBrk="0" hangingPunct="1">
      <a:defRPr sz="165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23A"/>
    <a:srgbClr val="6E2F9D"/>
    <a:srgbClr val="3C1A56"/>
    <a:srgbClr val="C59EE2"/>
    <a:srgbClr val="7C35B1"/>
    <a:srgbClr val="7E36B4"/>
    <a:srgbClr val="A568D2"/>
    <a:srgbClr val="8D4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8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e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e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1FA62B-4609-4AF0-9202-E0744959B228}" type="doc">
      <dgm:prSet loTypeId="urn:microsoft.com/office/officeart/2005/8/layout/vList3" loCatId="list" qsTypeId="urn:microsoft.com/office/officeart/2005/8/quickstyle/3d3" qsCatId="3D" csTypeId="urn:microsoft.com/office/officeart/2005/8/colors/accent3_5" csCatId="accent3" phldr="1"/>
      <dgm:spPr/>
    </dgm:pt>
    <dgm:pt modelId="{980A959F-02B2-4FE9-BA7B-427B06904185}">
      <dgm:prSet phldrT="[Text]" custT="1"/>
      <dgm:spPr/>
      <dgm:t>
        <a:bodyPr anchor="t" anchorCtr="1"/>
        <a:lstStyle/>
        <a:p>
          <a:r>
            <a:rPr lang="en-US" sz="2000" b="1" dirty="0" smtClean="0"/>
            <a:t>Autonomous Task Completion</a:t>
          </a:r>
          <a:endParaRPr lang="en-US" sz="2000" dirty="0"/>
        </a:p>
      </dgm:t>
    </dgm:pt>
    <dgm:pt modelId="{32044022-76C9-4900-94DE-8E2C1B050DC6}" type="parTrans" cxnId="{2C070043-E8B8-4F5C-8F9C-B095F6853B6C}">
      <dgm:prSet/>
      <dgm:spPr/>
      <dgm:t>
        <a:bodyPr/>
        <a:lstStyle/>
        <a:p>
          <a:endParaRPr lang="en-US"/>
        </a:p>
      </dgm:t>
    </dgm:pt>
    <dgm:pt modelId="{45B6F3F2-9672-4772-AFB8-7EE9A0B7DB52}" type="sibTrans" cxnId="{2C070043-E8B8-4F5C-8F9C-B095F6853B6C}">
      <dgm:prSet/>
      <dgm:spPr/>
      <dgm:t>
        <a:bodyPr/>
        <a:lstStyle/>
        <a:p>
          <a:endParaRPr lang="en-US"/>
        </a:p>
      </dgm:t>
    </dgm:pt>
    <dgm:pt modelId="{8D7E238C-7FFF-4C86-A0FE-0AD622AEEB68}">
      <dgm:prSet phldrT="[Text]" custT="1"/>
      <dgm:spPr/>
      <dgm:t>
        <a:bodyPr anchor="t" anchorCtr="1"/>
        <a:lstStyle/>
        <a:p>
          <a:r>
            <a:rPr lang="en-US" sz="2000" b="1" dirty="0" smtClean="0"/>
            <a:t>Adaptive Planning</a:t>
          </a:r>
          <a:endParaRPr lang="en-US" sz="2000" dirty="0"/>
        </a:p>
      </dgm:t>
    </dgm:pt>
    <dgm:pt modelId="{24F5C4C4-3D93-4211-9738-CAACCF983A20}" type="parTrans" cxnId="{247A1D64-1BD2-4644-98AE-BEBF58A1ED45}">
      <dgm:prSet/>
      <dgm:spPr/>
      <dgm:t>
        <a:bodyPr/>
        <a:lstStyle/>
        <a:p>
          <a:endParaRPr lang="en-US"/>
        </a:p>
      </dgm:t>
    </dgm:pt>
    <dgm:pt modelId="{199F795C-6EDB-4E79-85BE-81617C25191E}" type="sibTrans" cxnId="{247A1D64-1BD2-4644-98AE-BEBF58A1ED45}">
      <dgm:prSet/>
      <dgm:spPr/>
      <dgm:t>
        <a:bodyPr/>
        <a:lstStyle/>
        <a:p>
          <a:endParaRPr lang="en-US"/>
        </a:p>
      </dgm:t>
    </dgm:pt>
    <dgm:pt modelId="{A83F2823-7E33-4FA3-8E9E-167F56DE3BCD}">
      <dgm:prSet phldrT="[Text]" custT="1"/>
      <dgm:spPr/>
      <dgm:t>
        <a:bodyPr anchor="t" anchorCtr="1"/>
        <a:lstStyle/>
        <a:p>
          <a:r>
            <a:rPr lang="en-US" sz="2000" b="1" dirty="0" smtClean="0"/>
            <a:t>Continuous Learning</a:t>
          </a:r>
          <a:endParaRPr lang="en-US" sz="2000" dirty="0"/>
        </a:p>
      </dgm:t>
    </dgm:pt>
    <dgm:pt modelId="{C45BFD3E-C96D-4A97-B3B3-A547D069C854}" type="parTrans" cxnId="{8D51C139-717F-4F3F-BFB4-9C5328A37135}">
      <dgm:prSet/>
      <dgm:spPr/>
      <dgm:t>
        <a:bodyPr/>
        <a:lstStyle/>
        <a:p>
          <a:endParaRPr lang="en-US"/>
        </a:p>
      </dgm:t>
    </dgm:pt>
    <dgm:pt modelId="{3170AE04-FEE5-468B-A9AE-4F656AA92A87}" type="sibTrans" cxnId="{8D51C139-717F-4F3F-BFB4-9C5328A37135}">
      <dgm:prSet/>
      <dgm:spPr/>
      <dgm:t>
        <a:bodyPr/>
        <a:lstStyle/>
        <a:p>
          <a:endParaRPr lang="en-US"/>
        </a:p>
      </dgm:t>
    </dgm:pt>
    <dgm:pt modelId="{363B5752-A2A3-4A87-AA12-BF623971F9D8}">
      <dgm:prSet custT="1"/>
      <dgm:spPr/>
      <dgm:t>
        <a:bodyPr anchor="t" anchorCtr="1"/>
        <a:lstStyle/>
        <a:p>
          <a:r>
            <a:rPr lang="en-US" sz="2000" b="1" dirty="0" smtClean="0"/>
            <a:t>Proactive Problem Solving</a:t>
          </a:r>
          <a:endParaRPr lang="en-US" sz="2000" b="1" dirty="0"/>
        </a:p>
      </dgm:t>
    </dgm:pt>
    <dgm:pt modelId="{5490FF47-2BCB-446F-A1DA-D98E4E18A10F}" type="parTrans" cxnId="{480E63A1-5D5A-4C2C-8B68-25FFD124794E}">
      <dgm:prSet/>
      <dgm:spPr/>
      <dgm:t>
        <a:bodyPr/>
        <a:lstStyle/>
        <a:p>
          <a:endParaRPr lang="en-US"/>
        </a:p>
      </dgm:t>
    </dgm:pt>
    <dgm:pt modelId="{64756C99-5619-4E6B-A426-465BBC23558C}" type="sibTrans" cxnId="{480E63A1-5D5A-4C2C-8B68-25FFD124794E}">
      <dgm:prSet/>
      <dgm:spPr/>
      <dgm:t>
        <a:bodyPr/>
        <a:lstStyle/>
        <a:p>
          <a:endParaRPr lang="en-US"/>
        </a:p>
      </dgm:t>
    </dgm:pt>
    <dgm:pt modelId="{1044514A-A6C4-4A0C-BDB3-9A7B5CAD151D}" type="pres">
      <dgm:prSet presAssocID="{691FA62B-4609-4AF0-9202-E0744959B228}" presName="linearFlow" presStyleCnt="0">
        <dgm:presLayoutVars>
          <dgm:dir/>
          <dgm:resizeHandles val="exact"/>
        </dgm:presLayoutVars>
      </dgm:prSet>
      <dgm:spPr/>
    </dgm:pt>
    <dgm:pt modelId="{34D6B389-E84C-4973-9A01-77808CC942C9}" type="pres">
      <dgm:prSet presAssocID="{980A959F-02B2-4FE9-BA7B-427B06904185}" presName="composite" presStyleCnt="0"/>
      <dgm:spPr/>
    </dgm:pt>
    <dgm:pt modelId="{B066D07C-5F48-48D3-9986-53467D3F71E6}" type="pres">
      <dgm:prSet presAssocID="{980A959F-02B2-4FE9-BA7B-427B06904185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B9537A5-9118-42FC-940D-1DF3FBD91C11}" type="pres">
      <dgm:prSet presAssocID="{980A959F-02B2-4FE9-BA7B-427B06904185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94AECA-EC23-49E3-9E68-A068DEF508AD}" type="pres">
      <dgm:prSet presAssocID="{45B6F3F2-9672-4772-AFB8-7EE9A0B7DB52}" presName="spacing" presStyleCnt="0"/>
      <dgm:spPr/>
    </dgm:pt>
    <dgm:pt modelId="{B5F6930F-C07E-4C64-84BB-92B6EDC5391B}" type="pres">
      <dgm:prSet presAssocID="{8D7E238C-7FFF-4C86-A0FE-0AD622AEEB68}" presName="composite" presStyleCnt="0"/>
      <dgm:spPr/>
    </dgm:pt>
    <dgm:pt modelId="{69AD9353-B8B1-459E-BCC2-E875E0654B82}" type="pres">
      <dgm:prSet presAssocID="{8D7E238C-7FFF-4C86-A0FE-0AD622AEEB68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C750C57-3688-4774-8E8D-EAFCF4AD0CCE}" type="pres">
      <dgm:prSet presAssocID="{8D7E238C-7FFF-4C86-A0FE-0AD622AEEB6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8CB65A-A52F-43FD-B2A1-9FB65586F34C}" type="pres">
      <dgm:prSet presAssocID="{199F795C-6EDB-4E79-85BE-81617C25191E}" presName="spacing" presStyleCnt="0"/>
      <dgm:spPr/>
    </dgm:pt>
    <dgm:pt modelId="{2798CE74-8D4B-403D-9BFB-2B07FC2F48DD}" type="pres">
      <dgm:prSet presAssocID="{363B5752-A2A3-4A87-AA12-BF623971F9D8}" presName="composite" presStyleCnt="0"/>
      <dgm:spPr/>
    </dgm:pt>
    <dgm:pt modelId="{4FB1A2A5-DC30-4B4F-98CB-57927E5ECE19}" type="pres">
      <dgm:prSet presAssocID="{363B5752-A2A3-4A87-AA12-BF623971F9D8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99950A-097A-4917-939E-AF1D58109BA2}" type="pres">
      <dgm:prSet presAssocID="{363B5752-A2A3-4A87-AA12-BF623971F9D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848F5-5EF4-4892-B159-1CDC366688C6}" type="pres">
      <dgm:prSet presAssocID="{64756C99-5619-4E6B-A426-465BBC23558C}" presName="spacing" presStyleCnt="0"/>
      <dgm:spPr/>
    </dgm:pt>
    <dgm:pt modelId="{EEE0171A-8D29-4EEE-BA33-8FD722F3B376}" type="pres">
      <dgm:prSet presAssocID="{A83F2823-7E33-4FA3-8E9E-167F56DE3BCD}" presName="composite" presStyleCnt="0"/>
      <dgm:spPr/>
    </dgm:pt>
    <dgm:pt modelId="{F3F71BAF-5687-4552-B8AF-DF8F056D0626}" type="pres">
      <dgm:prSet presAssocID="{A83F2823-7E33-4FA3-8E9E-167F56DE3BCD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E6B148BB-07D5-4E7F-8BC2-F67044148C5B}" type="pres">
      <dgm:prSet presAssocID="{A83F2823-7E33-4FA3-8E9E-167F56DE3BCD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9BDA0E-40AF-4B54-B018-DFF673B173A5}" type="presOf" srcId="{8D7E238C-7FFF-4C86-A0FE-0AD622AEEB68}" destId="{1C750C57-3688-4774-8E8D-EAFCF4AD0CCE}" srcOrd="0" destOrd="0" presId="urn:microsoft.com/office/officeart/2005/8/layout/vList3"/>
    <dgm:cxn modelId="{438318CC-04FF-4A0E-BC86-27B9A800F93E}" type="presOf" srcId="{691FA62B-4609-4AF0-9202-E0744959B228}" destId="{1044514A-A6C4-4A0C-BDB3-9A7B5CAD151D}" srcOrd="0" destOrd="0" presId="urn:microsoft.com/office/officeart/2005/8/layout/vList3"/>
    <dgm:cxn modelId="{E98B26B5-44BF-4D12-97C1-39A333A12304}" type="presOf" srcId="{A83F2823-7E33-4FA3-8E9E-167F56DE3BCD}" destId="{E6B148BB-07D5-4E7F-8BC2-F67044148C5B}" srcOrd="0" destOrd="0" presId="urn:microsoft.com/office/officeart/2005/8/layout/vList3"/>
    <dgm:cxn modelId="{480E63A1-5D5A-4C2C-8B68-25FFD124794E}" srcId="{691FA62B-4609-4AF0-9202-E0744959B228}" destId="{363B5752-A2A3-4A87-AA12-BF623971F9D8}" srcOrd="2" destOrd="0" parTransId="{5490FF47-2BCB-446F-A1DA-D98E4E18A10F}" sibTransId="{64756C99-5619-4E6B-A426-465BBC23558C}"/>
    <dgm:cxn modelId="{247A1D64-1BD2-4644-98AE-BEBF58A1ED45}" srcId="{691FA62B-4609-4AF0-9202-E0744959B228}" destId="{8D7E238C-7FFF-4C86-A0FE-0AD622AEEB68}" srcOrd="1" destOrd="0" parTransId="{24F5C4C4-3D93-4211-9738-CAACCF983A20}" sibTransId="{199F795C-6EDB-4E79-85BE-81617C25191E}"/>
    <dgm:cxn modelId="{2C070043-E8B8-4F5C-8F9C-B095F6853B6C}" srcId="{691FA62B-4609-4AF0-9202-E0744959B228}" destId="{980A959F-02B2-4FE9-BA7B-427B06904185}" srcOrd="0" destOrd="0" parTransId="{32044022-76C9-4900-94DE-8E2C1B050DC6}" sibTransId="{45B6F3F2-9672-4772-AFB8-7EE9A0B7DB52}"/>
    <dgm:cxn modelId="{8D51C139-717F-4F3F-BFB4-9C5328A37135}" srcId="{691FA62B-4609-4AF0-9202-E0744959B228}" destId="{A83F2823-7E33-4FA3-8E9E-167F56DE3BCD}" srcOrd="3" destOrd="0" parTransId="{C45BFD3E-C96D-4A97-B3B3-A547D069C854}" sibTransId="{3170AE04-FEE5-468B-A9AE-4F656AA92A87}"/>
    <dgm:cxn modelId="{0ED744A2-A284-4FC4-8362-B0B71B4F80CB}" type="presOf" srcId="{980A959F-02B2-4FE9-BA7B-427B06904185}" destId="{FB9537A5-9118-42FC-940D-1DF3FBD91C11}" srcOrd="0" destOrd="0" presId="urn:microsoft.com/office/officeart/2005/8/layout/vList3"/>
    <dgm:cxn modelId="{E6E4F8F8-A022-4AB0-A29C-110CF7D68221}" type="presOf" srcId="{363B5752-A2A3-4A87-AA12-BF623971F9D8}" destId="{FA99950A-097A-4917-939E-AF1D58109BA2}" srcOrd="0" destOrd="0" presId="urn:microsoft.com/office/officeart/2005/8/layout/vList3"/>
    <dgm:cxn modelId="{95B2078D-9D72-4EC8-9016-B92BF9F96FE8}" type="presParOf" srcId="{1044514A-A6C4-4A0C-BDB3-9A7B5CAD151D}" destId="{34D6B389-E84C-4973-9A01-77808CC942C9}" srcOrd="0" destOrd="0" presId="urn:microsoft.com/office/officeart/2005/8/layout/vList3"/>
    <dgm:cxn modelId="{34D8C437-F16E-46CD-80F1-DB157BB66CC0}" type="presParOf" srcId="{34D6B389-E84C-4973-9A01-77808CC942C9}" destId="{B066D07C-5F48-48D3-9986-53467D3F71E6}" srcOrd="0" destOrd="0" presId="urn:microsoft.com/office/officeart/2005/8/layout/vList3"/>
    <dgm:cxn modelId="{9AD689FE-A8E3-4AB0-92BD-C54E8F6095C2}" type="presParOf" srcId="{34D6B389-E84C-4973-9A01-77808CC942C9}" destId="{FB9537A5-9118-42FC-940D-1DF3FBD91C11}" srcOrd="1" destOrd="0" presId="urn:microsoft.com/office/officeart/2005/8/layout/vList3"/>
    <dgm:cxn modelId="{31FAD0AE-4F86-4662-AFBF-873A75CFA393}" type="presParOf" srcId="{1044514A-A6C4-4A0C-BDB3-9A7B5CAD151D}" destId="{A694AECA-EC23-49E3-9E68-A068DEF508AD}" srcOrd="1" destOrd="0" presId="urn:microsoft.com/office/officeart/2005/8/layout/vList3"/>
    <dgm:cxn modelId="{9BE30673-1A13-4834-8F9D-EADCEA8807B7}" type="presParOf" srcId="{1044514A-A6C4-4A0C-BDB3-9A7B5CAD151D}" destId="{B5F6930F-C07E-4C64-84BB-92B6EDC5391B}" srcOrd="2" destOrd="0" presId="urn:microsoft.com/office/officeart/2005/8/layout/vList3"/>
    <dgm:cxn modelId="{A9261CC1-26B1-4358-8D62-12EB7FC77694}" type="presParOf" srcId="{B5F6930F-C07E-4C64-84BB-92B6EDC5391B}" destId="{69AD9353-B8B1-459E-BCC2-E875E0654B82}" srcOrd="0" destOrd="0" presId="urn:microsoft.com/office/officeart/2005/8/layout/vList3"/>
    <dgm:cxn modelId="{A0E388CD-B42D-4395-8F2C-FCAA98F412B9}" type="presParOf" srcId="{B5F6930F-C07E-4C64-84BB-92B6EDC5391B}" destId="{1C750C57-3688-4774-8E8D-EAFCF4AD0CCE}" srcOrd="1" destOrd="0" presId="urn:microsoft.com/office/officeart/2005/8/layout/vList3"/>
    <dgm:cxn modelId="{50307925-EB63-44CD-9DE4-BE6B73EEBD78}" type="presParOf" srcId="{1044514A-A6C4-4A0C-BDB3-9A7B5CAD151D}" destId="{A38CB65A-A52F-43FD-B2A1-9FB65586F34C}" srcOrd="3" destOrd="0" presId="urn:microsoft.com/office/officeart/2005/8/layout/vList3"/>
    <dgm:cxn modelId="{2DBC801F-807C-4CC9-BEB4-0ABA0F05AD74}" type="presParOf" srcId="{1044514A-A6C4-4A0C-BDB3-9A7B5CAD151D}" destId="{2798CE74-8D4B-403D-9BFB-2B07FC2F48DD}" srcOrd="4" destOrd="0" presId="urn:microsoft.com/office/officeart/2005/8/layout/vList3"/>
    <dgm:cxn modelId="{D1CB5026-6530-44E8-B9B8-412C7732A417}" type="presParOf" srcId="{2798CE74-8D4B-403D-9BFB-2B07FC2F48DD}" destId="{4FB1A2A5-DC30-4B4F-98CB-57927E5ECE19}" srcOrd="0" destOrd="0" presId="urn:microsoft.com/office/officeart/2005/8/layout/vList3"/>
    <dgm:cxn modelId="{04ABC1D3-2086-48C2-B9CE-05512010F954}" type="presParOf" srcId="{2798CE74-8D4B-403D-9BFB-2B07FC2F48DD}" destId="{FA99950A-097A-4917-939E-AF1D58109BA2}" srcOrd="1" destOrd="0" presId="urn:microsoft.com/office/officeart/2005/8/layout/vList3"/>
    <dgm:cxn modelId="{F7A990F9-5610-4595-BEDA-FBB69A3C2A0B}" type="presParOf" srcId="{1044514A-A6C4-4A0C-BDB3-9A7B5CAD151D}" destId="{12C848F5-5EF4-4892-B159-1CDC366688C6}" srcOrd="5" destOrd="0" presId="urn:microsoft.com/office/officeart/2005/8/layout/vList3"/>
    <dgm:cxn modelId="{9CE79F74-A783-41AF-980E-4202F4BEBC00}" type="presParOf" srcId="{1044514A-A6C4-4A0C-BDB3-9A7B5CAD151D}" destId="{EEE0171A-8D29-4EEE-BA33-8FD722F3B376}" srcOrd="6" destOrd="0" presId="urn:microsoft.com/office/officeart/2005/8/layout/vList3"/>
    <dgm:cxn modelId="{F57A92A7-CE06-4F85-972C-13CA008729B9}" type="presParOf" srcId="{EEE0171A-8D29-4EEE-BA33-8FD722F3B376}" destId="{F3F71BAF-5687-4552-B8AF-DF8F056D0626}" srcOrd="0" destOrd="0" presId="urn:microsoft.com/office/officeart/2005/8/layout/vList3"/>
    <dgm:cxn modelId="{DB6CD8F2-0340-40E5-9868-DDC7E1D23C35}" type="presParOf" srcId="{EEE0171A-8D29-4EEE-BA33-8FD722F3B376}" destId="{E6B148BB-07D5-4E7F-8BC2-F67044148C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537A5-9118-42FC-940D-1DF3FBD91C11}">
      <dsp:nvSpPr>
        <dsp:cNvPr id="0" name=""/>
        <dsp:cNvSpPr/>
      </dsp:nvSpPr>
      <dsp:spPr>
        <a:xfrm rot="10800000">
          <a:off x="1697080" y="1773"/>
          <a:ext cx="5885575" cy="858493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8572" tIns="76200" rIns="142240" bIns="7620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Autonomous Task Completion</a:t>
          </a:r>
          <a:endParaRPr lang="en-US" sz="2000" kern="1200" dirty="0"/>
        </a:p>
      </dsp:txBody>
      <dsp:txXfrm rot="10800000">
        <a:off x="1911703" y="1773"/>
        <a:ext cx="5670952" cy="858493"/>
      </dsp:txXfrm>
    </dsp:sp>
    <dsp:sp modelId="{B066D07C-5F48-48D3-9986-53467D3F71E6}">
      <dsp:nvSpPr>
        <dsp:cNvPr id="0" name=""/>
        <dsp:cNvSpPr/>
      </dsp:nvSpPr>
      <dsp:spPr>
        <a:xfrm>
          <a:off x="1267833" y="1773"/>
          <a:ext cx="858493" cy="85849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C750C57-3688-4774-8E8D-EAFCF4AD0CCE}">
      <dsp:nvSpPr>
        <dsp:cNvPr id="0" name=""/>
        <dsp:cNvSpPr/>
      </dsp:nvSpPr>
      <dsp:spPr>
        <a:xfrm rot="10800000">
          <a:off x="1697080" y="1116533"/>
          <a:ext cx="5885575" cy="858493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8572" tIns="76200" rIns="142240" bIns="7620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Adaptive Planning</a:t>
          </a:r>
          <a:endParaRPr lang="en-US" sz="2000" kern="1200" dirty="0"/>
        </a:p>
      </dsp:txBody>
      <dsp:txXfrm rot="10800000">
        <a:off x="1911703" y="1116533"/>
        <a:ext cx="5670952" cy="858493"/>
      </dsp:txXfrm>
    </dsp:sp>
    <dsp:sp modelId="{69AD9353-B8B1-459E-BCC2-E875E0654B82}">
      <dsp:nvSpPr>
        <dsp:cNvPr id="0" name=""/>
        <dsp:cNvSpPr/>
      </dsp:nvSpPr>
      <dsp:spPr>
        <a:xfrm>
          <a:off x="1267833" y="1116533"/>
          <a:ext cx="858493" cy="8584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99950A-097A-4917-939E-AF1D58109BA2}">
      <dsp:nvSpPr>
        <dsp:cNvPr id="0" name=""/>
        <dsp:cNvSpPr/>
      </dsp:nvSpPr>
      <dsp:spPr>
        <a:xfrm rot="10800000">
          <a:off x="1697080" y="2231293"/>
          <a:ext cx="5885575" cy="858493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8572" tIns="76200" rIns="142240" bIns="7620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Proactive Problem Solving</a:t>
          </a:r>
          <a:endParaRPr lang="en-US" sz="2000" b="1" kern="1200" dirty="0"/>
        </a:p>
      </dsp:txBody>
      <dsp:txXfrm rot="10800000">
        <a:off x="1911703" y="2231293"/>
        <a:ext cx="5670952" cy="858493"/>
      </dsp:txXfrm>
    </dsp:sp>
    <dsp:sp modelId="{4FB1A2A5-DC30-4B4F-98CB-57927E5ECE19}">
      <dsp:nvSpPr>
        <dsp:cNvPr id="0" name=""/>
        <dsp:cNvSpPr/>
      </dsp:nvSpPr>
      <dsp:spPr>
        <a:xfrm>
          <a:off x="1267833" y="2231293"/>
          <a:ext cx="858493" cy="8584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B148BB-07D5-4E7F-8BC2-F67044148C5B}">
      <dsp:nvSpPr>
        <dsp:cNvPr id="0" name=""/>
        <dsp:cNvSpPr/>
      </dsp:nvSpPr>
      <dsp:spPr>
        <a:xfrm rot="10800000">
          <a:off x="1697080" y="3346053"/>
          <a:ext cx="5885575" cy="858493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8572" tIns="76200" rIns="142240" bIns="7620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Continuous Learning</a:t>
          </a:r>
          <a:endParaRPr lang="en-US" sz="2000" kern="1200" dirty="0"/>
        </a:p>
      </dsp:txBody>
      <dsp:txXfrm rot="10800000">
        <a:off x="1911703" y="3346053"/>
        <a:ext cx="5670952" cy="858493"/>
      </dsp:txXfrm>
    </dsp:sp>
    <dsp:sp modelId="{F3F71BAF-5687-4552-B8AF-DF8F056D0626}">
      <dsp:nvSpPr>
        <dsp:cNvPr id="0" name=""/>
        <dsp:cNvSpPr/>
      </dsp:nvSpPr>
      <dsp:spPr>
        <a:xfrm>
          <a:off x="1267833" y="3346053"/>
          <a:ext cx="858493" cy="8584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21" y="897890"/>
            <a:ext cx="9052322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21" y="2881630"/>
            <a:ext cx="9052322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6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37424" y="292100"/>
            <a:ext cx="2602543" cy="46494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9796" y="292100"/>
            <a:ext cx="7656756" cy="46494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5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3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510" y="1367791"/>
            <a:ext cx="10410171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3510" y="3671571"/>
            <a:ext cx="10410171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7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9796" y="1460500"/>
            <a:ext cx="5129649" cy="34810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318" y="1460500"/>
            <a:ext cx="5129649" cy="34810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7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368" y="292101"/>
            <a:ext cx="10410171" cy="106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369" y="1344930"/>
            <a:ext cx="5106075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369" y="2004060"/>
            <a:ext cx="5106075" cy="294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10318" y="1344930"/>
            <a:ext cx="5131221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10318" y="2004060"/>
            <a:ext cx="5131221" cy="294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5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4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1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369" y="365760"/>
            <a:ext cx="389281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221" y="789940"/>
            <a:ext cx="6110318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369" y="1645920"/>
            <a:ext cx="389281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8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369" y="365760"/>
            <a:ext cx="389281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31221" y="789940"/>
            <a:ext cx="6110318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369" y="1645920"/>
            <a:ext cx="389281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5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9796" y="292101"/>
            <a:ext cx="10410171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796" y="1460500"/>
            <a:ext cx="10410171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9796" y="5085080"/>
            <a:ext cx="2715697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78DFA-BBBB-4E1F-ACC9-483E70E9006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8109" y="5085080"/>
            <a:ext cx="4073545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4270" y="5085080"/>
            <a:ext cx="2715697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961FE-ADD6-406C-B626-C369F391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7030A0">
                <a:alpha val="99000"/>
                <a:lumMod val="41000"/>
              </a:srgbClr>
            </a:gs>
            <a:gs pos="78000">
              <a:srgbClr val="7C35B1"/>
            </a:gs>
            <a:gs pos="93000">
              <a:srgbClr val="7E36B4"/>
            </a:gs>
            <a:gs pos="89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308" y="884674"/>
            <a:ext cx="5577176" cy="16002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n-lt"/>
              </a:rPr>
              <a:t>Agentic AI: The Next Evolution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18" y="0"/>
            <a:ext cx="4188178" cy="5486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3308" y="2915333"/>
            <a:ext cx="6976999" cy="174980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Explore the transformative potential of Agentic AI. These autonomous agents perceive, reason, and act. They shift from passive assistants to proactive problem solvers. Imagine AI managing schedules, finances, and health.</a:t>
            </a:r>
          </a:p>
        </p:txBody>
      </p:sp>
    </p:spTree>
    <p:extLst>
      <p:ext uri="{BB962C8B-B14F-4D97-AF65-F5344CB8AC3E}">
        <p14:creationId xmlns:p14="http://schemas.microsoft.com/office/powerpoint/2010/main" val="1568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7030A0">
                <a:alpha val="99000"/>
                <a:lumMod val="41000"/>
              </a:srgbClr>
            </a:gs>
            <a:gs pos="62000">
              <a:srgbClr val="7030A0">
                <a:alpha val="99000"/>
                <a:lumMod val="41000"/>
              </a:srgbClr>
            </a:gs>
            <a:gs pos="98000">
              <a:srgbClr val="7C35B1"/>
            </a:gs>
            <a:gs pos="100000">
              <a:srgbClr val="7E36B4"/>
            </a:gs>
            <a:gs pos="100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" cy="5486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15923" y="9417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Embracing the Agentic AI Revolution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4315922" y="26543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Agentic AI represents a significant paradigm shift. Careful planning and ethical considerations are vital. Offers tremendous potential for productivity. Explore and experiment with Agentic AI responsibly.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1459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8000">
              <a:srgbClr val="3C1A56"/>
            </a:gs>
            <a:gs pos="69000">
              <a:srgbClr val="29123A"/>
            </a:gs>
            <a:gs pos="100000">
              <a:srgbClr val="7C35B1"/>
            </a:gs>
            <a:gs pos="100000">
              <a:srgbClr val="6E2F9D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31152" y="1140178"/>
            <a:ext cx="2595418" cy="2669309"/>
          </a:xfrm>
          <a:prstGeom prst="ellipse">
            <a:avLst/>
          </a:prstGeom>
          <a:blipFill dpi="0" rotWithShape="1">
            <a:blip r:embed="rId2"/>
            <a:srcRect/>
            <a:stretch>
              <a:fillRect r="-3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41059" y="564444"/>
            <a:ext cx="81299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Thank you for your time and attention</a:t>
            </a:r>
            <a:r>
              <a:rPr lang="en-US" sz="24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!</a:t>
            </a:r>
            <a:r>
              <a:rPr lang="en-US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</a:br>
            <a:r>
              <a:rPr lang="en-US" sz="2400" dirty="0">
                <a:solidFill>
                  <a:schemeClr val="bg1"/>
                </a:solidFill>
              </a:rPr>
              <a:t>I'm Sahir Ahmed Sheikh</a:t>
            </a:r>
            <a:r>
              <a:rPr lang="en-US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Pursuing a career as an Agentic AI Developer and currently working as a Full Stack Developer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It's </a:t>
            </a:r>
            <a:r>
              <a:rPr lang="en-US" sz="2400" dirty="0">
                <a:solidFill>
                  <a:schemeClr val="bg1"/>
                </a:solidFill>
              </a:rPr>
              <a:t>been a pleasure sharing these insights with you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 hope you found this presentation informative and valuable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Feel free to connect with me on [LinkedIn profile URL] or reach out via email at [email address</a:t>
            </a:r>
            <a:r>
              <a:rPr lang="en-US" sz="2400" dirty="0" smtClean="0">
                <a:solidFill>
                  <a:schemeClr val="bg1"/>
                </a:solidFill>
              </a:rPr>
              <a:t>].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Thank you for reading</a:t>
            </a:r>
            <a:r>
              <a:rPr lang="en-US" sz="2400" dirty="0" smtClean="0">
                <a:solidFill>
                  <a:schemeClr val="bg1"/>
                </a:solidFill>
              </a:rPr>
              <a:t>!</a:t>
            </a:r>
            <a:endParaRPr lang="en-US" sz="2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49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7030A0">
                <a:alpha val="99000"/>
                <a:lumMod val="41000"/>
              </a:srgbClr>
            </a:gs>
            <a:gs pos="98000">
              <a:srgbClr val="7C35B1"/>
            </a:gs>
            <a:gs pos="100000">
              <a:srgbClr val="7E36B4"/>
            </a:gs>
            <a:gs pos="100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/>
        </p:nvSpPr>
        <p:spPr>
          <a:xfrm>
            <a:off x="640080" y="1354667"/>
            <a:ext cx="2194560" cy="3566160"/>
          </a:xfrm>
          <a:prstGeom prst="rect">
            <a:avLst/>
          </a:prstGeom>
          <a:effectLst>
            <a:glow rad="228600">
              <a:srgbClr val="7030A0">
                <a:alpha val="40000"/>
              </a:srgbClr>
            </a:glow>
            <a:softEdge rad="63500"/>
          </a:effectLst>
          <a:scene3d>
            <a:camera prst="orthographicFront">
              <a:rot lat="0" lon="299964" rev="0"/>
            </a:camera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>
            <a:sp3d extrusionH="57150">
              <a:bevelT h="25400" prst="softRound"/>
            </a:sp3d>
          </a:bodyPr>
          <a:lstStyle/>
          <a:p>
            <a:pPr algn="ctr"/>
            <a:r>
              <a:rPr lang="en-US" sz="3200" b="1" dirty="0" smtClean="0"/>
              <a:t>Perception</a:t>
            </a:r>
            <a:endParaRPr lang="en-US" sz="3200" b="1" dirty="0"/>
          </a:p>
        </p:txBody>
      </p:sp>
      <p:sp useBgFill="1">
        <p:nvSpPr>
          <p:cNvPr id="6" name="Rectangle 5"/>
          <p:cNvSpPr/>
          <p:nvPr/>
        </p:nvSpPr>
        <p:spPr>
          <a:xfrm>
            <a:off x="3474720" y="1354667"/>
            <a:ext cx="2194560" cy="3566160"/>
          </a:xfrm>
          <a:prstGeom prst="rect">
            <a:avLst/>
          </a:prstGeom>
          <a:effectLst>
            <a:glow rad="228600">
              <a:srgbClr val="7030A0">
                <a:alpha val="40000"/>
              </a:srgbClr>
            </a:glow>
            <a:softEdge rad="63500"/>
          </a:effectLst>
          <a:scene3d>
            <a:camera prst="orthographicFront">
              <a:rot lat="0" lon="300000" rev="0"/>
            </a:camera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>
            <a:sp3d extrusionH="57150">
              <a:bevelT h="25400" prst="softRound"/>
            </a:sp3d>
          </a:bodyPr>
          <a:lstStyle/>
          <a:p>
            <a:pPr algn="ctr"/>
            <a:r>
              <a:rPr lang="en-US" sz="3200" b="1" dirty="0" smtClean="0"/>
              <a:t>Reasoning</a:t>
            </a:r>
            <a:endParaRPr lang="en-US" sz="3200" b="1" dirty="0"/>
          </a:p>
        </p:txBody>
      </p:sp>
      <p:sp useBgFill="1">
        <p:nvSpPr>
          <p:cNvPr id="7" name="Rectangle 6"/>
          <p:cNvSpPr/>
          <p:nvPr/>
        </p:nvSpPr>
        <p:spPr>
          <a:xfrm>
            <a:off x="6309360" y="1354667"/>
            <a:ext cx="2194560" cy="3566160"/>
          </a:xfrm>
          <a:prstGeom prst="rect">
            <a:avLst/>
          </a:prstGeom>
          <a:effectLst>
            <a:glow rad="228600">
              <a:srgbClr val="7030A0">
                <a:alpha val="40000"/>
              </a:srgbClr>
            </a:glow>
            <a:softEdge rad="63500"/>
          </a:effectLst>
          <a:scene3d>
            <a:camera prst="orthographicFront">
              <a:rot lat="0" lon="300000" rev="0"/>
            </a:camera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>
            <a:sp3d extrusionH="57150">
              <a:bevelT h="25400" prst="softRound"/>
            </a:sp3d>
          </a:bodyPr>
          <a:lstStyle/>
          <a:p>
            <a:pPr algn="ctr"/>
            <a:r>
              <a:rPr lang="en-US" sz="3200" b="1" dirty="0" smtClean="0"/>
              <a:t>Action</a:t>
            </a:r>
            <a:endParaRPr lang="en-US" sz="3200" b="1" dirty="0"/>
          </a:p>
        </p:txBody>
      </p:sp>
      <p:sp useBgFill="1">
        <p:nvSpPr>
          <p:cNvPr id="8" name="Rectangle 7"/>
          <p:cNvSpPr/>
          <p:nvPr/>
        </p:nvSpPr>
        <p:spPr>
          <a:xfrm>
            <a:off x="9235440" y="1354667"/>
            <a:ext cx="2194560" cy="3566160"/>
          </a:xfrm>
          <a:prstGeom prst="rect">
            <a:avLst/>
          </a:prstGeom>
          <a:effectLst>
            <a:glow rad="228600">
              <a:srgbClr val="7030A0">
                <a:alpha val="40000"/>
              </a:srgbClr>
            </a:glow>
            <a:softEdge rad="63500"/>
          </a:effectLst>
          <a:scene3d>
            <a:camera prst="orthographicFront">
              <a:rot lat="0" lon="300000" rev="0"/>
            </a:camera>
            <a:lightRig rig="threePt" dir="t"/>
          </a:scene3d>
          <a:sp3d>
            <a:bevelT w="152400" h="50800" prst="softRound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>
            <a:sp3d extrusionH="57150">
              <a:bevelT h="25400" prst="softRound"/>
            </a:sp3d>
          </a:bodyPr>
          <a:lstStyle/>
          <a:p>
            <a:pPr algn="ctr"/>
            <a:r>
              <a:rPr lang="en-US" sz="3200" b="1" dirty="0" smtClean="0"/>
              <a:t>Learning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53440" y="2302933"/>
            <a:ext cx="1767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Computer vision and NLP allow agents to understand data.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7111" y="2302933"/>
            <a:ext cx="1972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Planning and decision-making enable intelligent action.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31751" y="2302933"/>
            <a:ext cx="1972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Robotics and software automation execute tasks effectively.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57831" y="2302933"/>
            <a:ext cx="1972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Reinforcement and transfer learning enhance performance.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0"/>
          <p:cNvSpPr/>
          <p:nvPr/>
        </p:nvSpPr>
        <p:spPr>
          <a:xfrm>
            <a:off x="1877524" y="234949"/>
            <a:ext cx="8677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Components of Agentic AI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79023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7030A0">
                <a:alpha val="99000"/>
                <a:lumMod val="41000"/>
              </a:srgbClr>
            </a:gs>
            <a:gs pos="98000">
              <a:srgbClr val="7C35B1"/>
            </a:gs>
            <a:gs pos="100000">
              <a:srgbClr val="7E36B4"/>
            </a:gs>
            <a:gs pos="100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0800" cy="5486400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27004219"/>
              </p:ext>
            </p:extLst>
          </p:nvPr>
        </p:nvGraphicFramePr>
        <p:xfrm>
          <a:off x="3578577" y="1049867"/>
          <a:ext cx="8850489" cy="420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71418" y="1476179"/>
            <a:ext cx="488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Handles multi-step tasks without needing human intervention.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1418" y="2481590"/>
            <a:ext cx="488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Adjusts strategies based on real-time feedback and changing conditions.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1418" y="3663331"/>
            <a:ext cx="488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Identifies and addresses issues before they escalate significantly.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1418" y="4822630"/>
            <a:ext cx="488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Improves performance through experience and available data.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 0"/>
          <p:cNvSpPr/>
          <p:nvPr/>
        </p:nvSpPr>
        <p:spPr>
          <a:xfrm>
            <a:off x="4991021" y="108879"/>
            <a:ext cx="7078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Capabilities of Agentic AI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53397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7030A0">
                <a:alpha val="99000"/>
                <a:lumMod val="41000"/>
              </a:srgbClr>
            </a:gs>
            <a:gs pos="98000">
              <a:srgbClr val="7C35B1"/>
            </a:gs>
            <a:gs pos="100000">
              <a:srgbClr val="7E36B4"/>
            </a:gs>
            <a:gs pos="100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796" y="91440"/>
            <a:ext cx="5469404" cy="118343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</a:t>
            </a:r>
            <a:r>
              <a:rPr lang="en-US" sz="360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33"/>
            <a:ext cx="3770489" cy="5482168"/>
          </a:xfrm>
        </p:spPr>
      </p:pic>
      <p:pic>
        <p:nvPicPr>
          <p:cNvPr id="6" name="Image 1" descr="preencoded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151" y="1138226"/>
            <a:ext cx="704850" cy="704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52142" y="1845098"/>
            <a:ext cx="150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Healthcare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352142" y="2192557"/>
            <a:ext cx="2116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Diagnosing diseases and personalizing treatments for patients</a:t>
            </a:r>
            <a:r>
              <a:rPr lang="en-US" sz="16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484" y="1220009"/>
            <a:ext cx="623067" cy="623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7061" y="1750595"/>
            <a:ext cx="1506979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50"/>
              </a:lnSpc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Finance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6827061" y="2172118"/>
            <a:ext cx="1878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Algorithmic trading and fraud detection for financial security.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124" y="1220009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300779" y="1817366"/>
            <a:ext cx="1944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Manufacturing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9202873" y="2171696"/>
            <a:ext cx="2042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Optimizing production lines and improving quality control with robots.</a:t>
            </a:r>
            <a:endParaRPr lang="en-US" sz="1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088" y="3314103"/>
            <a:ext cx="566976" cy="566976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4437888" y="394455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Cybersecurity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57232" y="4254356"/>
            <a:ext cx="2178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Detecting threats and responding to security incidents effectively.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894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7030A0">
                <a:alpha val="99000"/>
                <a:lumMod val="41000"/>
              </a:srgbClr>
            </a:gs>
            <a:gs pos="98000">
              <a:srgbClr val="7C35B1"/>
            </a:gs>
            <a:gs pos="100000">
              <a:srgbClr val="7E36B4"/>
            </a:gs>
            <a:gs pos="100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64" y="0"/>
            <a:ext cx="3657599" cy="5486400"/>
          </a:xfrm>
        </p:spPr>
      </p:pic>
      <p:sp>
        <p:nvSpPr>
          <p:cNvPr id="6" name="Text 0"/>
          <p:cNvSpPr/>
          <p:nvPr/>
        </p:nvSpPr>
        <p:spPr>
          <a:xfrm>
            <a:off x="477701" y="2688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Agentic AI in Software Development</a:t>
            </a:r>
            <a:endParaRPr lang="en-US" sz="4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01" y="2011680"/>
            <a:ext cx="794734" cy="95368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01" y="3017520"/>
            <a:ext cx="792480" cy="95097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01" y="4023360"/>
            <a:ext cx="792480" cy="950976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861622" y="2011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Coding</a:t>
            </a:r>
            <a:endParaRPr lang="en-US" sz="2200" dirty="0"/>
          </a:p>
        </p:txBody>
      </p:sp>
      <p:sp>
        <p:nvSpPr>
          <p:cNvPr id="11" name="Text 2"/>
          <p:cNvSpPr/>
          <p:nvPr/>
        </p:nvSpPr>
        <p:spPr>
          <a:xfrm>
            <a:off x="1861622" y="246888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Automates code generation and debugging tasks.</a:t>
            </a:r>
            <a:endParaRPr lang="en-US" sz="1750" dirty="0"/>
          </a:p>
        </p:txBody>
      </p:sp>
      <p:sp>
        <p:nvSpPr>
          <p:cNvPr id="12" name="Text 3"/>
          <p:cNvSpPr/>
          <p:nvPr/>
        </p:nvSpPr>
        <p:spPr>
          <a:xfrm>
            <a:off x="1861622" y="3017520"/>
            <a:ext cx="4838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Project Management</a:t>
            </a:r>
            <a:endParaRPr lang="en-US" sz="2200" dirty="0"/>
          </a:p>
        </p:txBody>
      </p:sp>
      <p:sp>
        <p:nvSpPr>
          <p:cNvPr id="13" name="Text 4"/>
          <p:cNvSpPr/>
          <p:nvPr/>
        </p:nvSpPr>
        <p:spPr>
          <a:xfrm>
            <a:off x="1861622" y="347472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Task assignment and progress tracking.</a:t>
            </a:r>
            <a:endParaRPr lang="en-US" sz="1750" dirty="0"/>
          </a:p>
        </p:txBody>
      </p:sp>
      <p:sp>
        <p:nvSpPr>
          <p:cNvPr id="14" name="Text 5"/>
          <p:cNvSpPr/>
          <p:nvPr/>
        </p:nvSpPr>
        <p:spPr>
          <a:xfrm>
            <a:off x="1888631" y="4023360"/>
            <a:ext cx="3778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Software </a:t>
            </a:r>
            <a:r>
              <a:rPr lang="en-US" sz="2200" dirty="0" smtClean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1861621" y="448056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testing and bug detection.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458885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7030A0">
                <a:alpha val="99000"/>
                <a:lumMod val="41000"/>
              </a:srgbClr>
            </a:gs>
            <a:gs pos="98000">
              <a:srgbClr val="7C35B1"/>
            </a:gs>
            <a:gs pos="100000">
              <a:srgbClr val="7E36B4"/>
            </a:gs>
            <a:gs pos="100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836">
            <a:off x="4045111" y="1127935"/>
            <a:ext cx="2743200" cy="274320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97677">
            <a:off x="4066148" y="1052219"/>
            <a:ext cx="2743200" cy="274320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288632">
            <a:off x="4112291" y="1073358"/>
            <a:ext cx="2743200" cy="274320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747894">
            <a:off x="4091453" y="1132203"/>
            <a:ext cx="2743200" cy="27432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77700" y="205048"/>
            <a:ext cx="107805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Agentic AI Development Lifecycle</a:t>
            </a:r>
            <a:endParaRPr lang="en-US" sz="4450" dirty="0"/>
          </a:p>
        </p:txBody>
      </p:sp>
      <p:sp>
        <p:nvSpPr>
          <p:cNvPr id="13" name="Text 1"/>
          <p:cNvSpPr/>
          <p:nvPr/>
        </p:nvSpPr>
        <p:spPr>
          <a:xfrm>
            <a:off x="1022084" y="1357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992066" y="3109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15" name="Text 3"/>
          <p:cNvSpPr/>
          <p:nvPr/>
        </p:nvSpPr>
        <p:spPr>
          <a:xfrm>
            <a:off x="7042071" y="1357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6" name="Text 5"/>
          <p:cNvSpPr/>
          <p:nvPr/>
        </p:nvSpPr>
        <p:spPr>
          <a:xfrm>
            <a:off x="6976103" y="3109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 Deployment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233225" y="4367441"/>
            <a:ext cx="11836538" cy="55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lifecycle starts with data ingestion. Next is model training. Agents are deployed then integrated. This includes monitoring and improvement.</a:t>
            </a:r>
            <a:endParaRPr lang="en-US" sz="1750" dirty="0"/>
          </a:p>
        </p:txBody>
      </p:sp>
      <p:sp>
        <p:nvSpPr>
          <p:cNvPr id="18" name="TextBox 17"/>
          <p:cNvSpPr txBox="1"/>
          <p:nvPr/>
        </p:nvSpPr>
        <p:spPr>
          <a:xfrm>
            <a:off x="4368800" y="2670073"/>
            <a:ext cx="23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Hebo light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1494" y="1827095"/>
            <a:ext cx="23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Hebo light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92133" y="1417003"/>
            <a:ext cx="23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Hebo light"/>
              </a:rPr>
              <a:t>1</a:t>
            </a:r>
            <a:endParaRPr lang="en-US" sz="1800" dirty="0">
              <a:solidFill>
                <a:schemeClr val="bg1"/>
              </a:solidFill>
              <a:latin typeface="Heb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9423" y="3127732"/>
            <a:ext cx="23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Hebo ligh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871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7030A0">
                <a:alpha val="99000"/>
                <a:lumMod val="41000"/>
              </a:srgbClr>
            </a:gs>
            <a:gs pos="98000">
              <a:srgbClr val="7C35B1"/>
            </a:gs>
            <a:gs pos="100000">
              <a:srgbClr val="7E36B4"/>
            </a:gs>
            <a:gs pos="100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9602" y="131574"/>
            <a:ext cx="6350306" cy="59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and Limitations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4509604" y="875499"/>
            <a:ext cx="6090663" cy="9933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Shape 1"/>
          <p:cNvSpPr/>
          <p:nvPr/>
        </p:nvSpPr>
        <p:spPr>
          <a:xfrm>
            <a:off x="4509603" y="1992110"/>
            <a:ext cx="6090663" cy="9933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Shape 1"/>
          <p:cNvSpPr/>
          <p:nvPr/>
        </p:nvSpPr>
        <p:spPr>
          <a:xfrm>
            <a:off x="4509602" y="3108721"/>
            <a:ext cx="6090664" cy="9933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Shape 1"/>
          <p:cNvSpPr/>
          <p:nvPr/>
        </p:nvSpPr>
        <p:spPr>
          <a:xfrm>
            <a:off x="4509602" y="4225332"/>
            <a:ext cx="6090664" cy="9933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2"/>
          <p:cNvSpPr/>
          <p:nvPr/>
        </p:nvSpPr>
        <p:spPr>
          <a:xfrm>
            <a:off x="4837999" y="99390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Ethical Concerns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4837999" y="1439469"/>
            <a:ext cx="395604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Bias, fairness, and transparency issues.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837999" y="206738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Risks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4837999" y="2522431"/>
            <a:ext cx="387702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Vulnerability to attacks and data breaches.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837999" y="3232601"/>
            <a:ext cx="274296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Challenges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4837999" y="3728658"/>
            <a:ext cx="3798001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Scalability, robustness, and explainability.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37999" y="42733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Dependency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37999" y="4742012"/>
            <a:ext cx="351577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Reliance on high-quality, labeled data.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8972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7030A0">
                <a:alpha val="99000"/>
                <a:lumMod val="41000"/>
              </a:srgbClr>
            </a:gs>
            <a:gs pos="98000">
              <a:srgbClr val="7C35B1"/>
            </a:gs>
            <a:gs pos="100000">
              <a:srgbClr val="7E36B4"/>
            </a:gs>
            <a:gs pos="100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63" y="0"/>
            <a:ext cx="36576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7701" y="545033"/>
            <a:ext cx="7556421" cy="730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Overcoming the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3466" y="1433509"/>
            <a:ext cx="146755" cy="693646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5306" y="1433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Ethical Frameworks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5306" y="1802313"/>
            <a:ext cx="39453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AI frameworks and guidelines.</a:t>
            </a:r>
            <a:endParaRPr lang="en-US" sz="1750" dirty="0"/>
          </a:p>
        </p:txBody>
      </p:sp>
      <p:sp>
        <p:nvSpPr>
          <p:cNvPr id="7" name="Shape 1"/>
          <p:cNvSpPr/>
          <p:nvPr/>
        </p:nvSpPr>
        <p:spPr>
          <a:xfrm>
            <a:off x="862447" y="2345062"/>
            <a:ext cx="146755" cy="693646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96498" y="2376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210482" y="2742082"/>
            <a:ext cx="3390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data privacy protocols.</a:t>
            </a:r>
            <a:endParaRPr lang="en-US" sz="1750" dirty="0"/>
          </a:p>
        </p:txBody>
      </p:sp>
      <p:sp>
        <p:nvSpPr>
          <p:cNvPr id="10" name="Shape 1"/>
          <p:cNvSpPr/>
          <p:nvPr/>
        </p:nvSpPr>
        <p:spPr>
          <a:xfrm>
            <a:off x="1079011" y="3321788"/>
            <a:ext cx="146755" cy="693646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75520" y="3327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 in Research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375520" y="3703624"/>
            <a:ext cx="29262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Improve AI explainability.</a:t>
            </a:r>
            <a:endParaRPr lang="en-US" sz="1750" dirty="0"/>
          </a:p>
        </p:txBody>
      </p:sp>
      <p:sp>
        <p:nvSpPr>
          <p:cNvPr id="13" name="Shape 1"/>
          <p:cNvSpPr/>
          <p:nvPr/>
        </p:nvSpPr>
        <p:spPr>
          <a:xfrm>
            <a:off x="1284504" y="4324737"/>
            <a:ext cx="146755" cy="693646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97585" y="4328923"/>
            <a:ext cx="2850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Foster Collaboration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97585" y="4724337"/>
            <a:ext cx="40648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Encourage stakeholders to collaborate.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173130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7030A0">
                <a:alpha val="99000"/>
                <a:lumMod val="41000"/>
              </a:srgbClr>
            </a:gs>
            <a:gs pos="98000">
              <a:srgbClr val="7C35B1"/>
            </a:gs>
            <a:gs pos="100000">
              <a:srgbClr val="7E36B4"/>
            </a:gs>
            <a:gs pos="100000">
              <a:srgbClr val="8D42C6"/>
            </a:gs>
            <a:gs pos="100000">
              <a:srgbClr val="C59EE2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7319" y="184678"/>
            <a:ext cx="68939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Agentic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 flipH="1">
            <a:off x="4795246" y="1177091"/>
            <a:ext cx="47942" cy="4015798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4577322" y="14209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Shape 8"/>
          <p:cNvSpPr/>
          <p:nvPr/>
        </p:nvSpPr>
        <p:spPr>
          <a:xfrm>
            <a:off x="4577322" y="23856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Shape 13"/>
          <p:cNvSpPr/>
          <p:nvPr/>
        </p:nvSpPr>
        <p:spPr>
          <a:xfrm>
            <a:off x="4577322" y="33503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Box 7"/>
          <p:cNvSpPr txBox="1"/>
          <p:nvPr/>
        </p:nvSpPr>
        <p:spPr>
          <a:xfrm>
            <a:off x="4676212" y="1491439"/>
            <a:ext cx="3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Hebo light"/>
              </a:rPr>
              <a:t>1</a:t>
            </a:r>
            <a:endParaRPr lang="en-US" sz="1800" dirty="0">
              <a:solidFill>
                <a:schemeClr val="bg1"/>
              </a:solidFill>
              <a:latin typeface="Hebo light"/>
            </a:endParaRPr>
          </a:p>
        </p:txBody>
      </p:sp>
      <p:sp>
        <p:nvSpPr>
          <p:cNvPr id="9" name="Shape 2"/>
          <p:cNvSpPr/>
          <p:nvPr/>
        </p:nvSpPr>
        <p:spPr>
          <a:xfrm>
            <a:off x="5087623" y="167610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0" name="Text 5"/>
          <p:cNvSpPr/>
          <p:nvPr/>
        </p:nvSpPr>
        <p:spPr>
          <a:xfrm>
            <a:off x="6007346" y="1352255"/>
            <a:ext cx="29527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Autonomy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007346" y="1691345"/>
            <a:ext cx="22695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 intelligence.</a:t>
            </a:r>
            <a:endParaRPr lang="en-US" sz="1750" dirty="0"/>
          </a:p>
        </p:txBody>
      </p:sp>
      <p:sp>
        <p:nvSpPr>
          <p:cNvPr id="12" name="TextBox 11"/>
          <p:cNvSpPr txBox="1"/>
          <p:nvPr/>
        </p:nvSpPr>
        <p:spPr>
          <a:xfrm>
            <a:off x="4676211" y="2436257"/>
            <a:ext cx="3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Hebo light"/>
              </a:rPr>
              <a:t>2</a:t>
            </a:r>
          </a:p>
        </p:txBody>
      </p:sp>
      <p:sp>
        <p:nvSpPr>
          <p:cNvPr id="13" name="Shape 2"/>
          <p:cNvSpPr/>
          <p:nvPr/>
        </p:nvSpPr>
        <p:spPr>
          <a:xfrm>
            <a:off x="5087621" y="262555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4" name="Text 10"/>
          <p:cNvSpPr/>
          <p:nvPr/>
        </p:nvSpPr>
        <p:spPr>
          <a:xfrm>
            <a:off x="5980300" y="2311518"/>
            <a:ext cx="3292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Integration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007346" y="2640795"/>
            <a:ext cx="3680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 with blockchain and IoT.</a:t>
            </a:r>
            <a:endParaRPr lang="en-US" sz="1750" dirty="0"/>
          </a:p>
        </p:txBody>
      </p:sp>
      <p:sp>
        <p:nvSpPr>
          <p:cNvPr id="16" name="TextBox 15"/>
          <p:cNvSpPr txBox="1"/>
          <p:nvPr/>
        </p:nvSpPr>
        <p:spPr>
          <a:xfrm>
            <a:off x="4676210" y="3420819"/>
            <a:ext cx="3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Hebo light"/>
              </a:rPr>
              <a:t>3</a:t>
            </a:r>
            <a:endParaRPr lang="en-US" sz="1800" dirty="0">
              <a:solidFill>
                <a:schemeClr val="bg1"/>
              </a:solidFill>
              <a:latin typeface="Hebo light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007346" y="3272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Wider Adoption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5087621" y="359024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9" name="Text 16"/>
          <p:cNvSpPr/>
          <p:nvPr/>
        </p:nvSpPr>
        <p:spPr>
          <a:xfrm>
            <a:off x="6007346" y="3590245"/>
            <a:ext cx="26477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 across industries.</a:t>
            </a:r>
            <a:endParaRPr lang="en-US" sz="1750" dirty="0"/>
          </a:p>
        </p:txBody>
      </p:sp>
      <p:sp>
        <p:nvSpPr>
          <p:cNvPr id="20" name="Shape 13"/>
          <p:cNvSpPr/>
          <p:nvPr/>
        </p:nvSpPr>
        <p:spPr>
          <a:xfrm>
            <a:off x="4577319" y="42572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Box 20"/>
          <p:cNvSpPr txBox="1"/>
          <p:nvPr/>
        </p:nvSpPr>
        <p:spPr>
          <a:xfrm>
            <a:off x="4676210" y="4327727"/>
            <a:ext cx="3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Hebo light"/>
              </a:rPr>
              <a:t>4</a:t>
            </a:r>
          </a:p>
        </p:txBody>
      </p:sp>
      <p:sp>
        <p:nvSpPr>
          <p:cNvPr id="22" name="Shape 12"/>
          <p:cNvSpPr/>
          <p:nvPr/>
        </p:nvSpPr>
        <p:spPr>
          <a:xfrm>
            <a:off x="5086032" y="449715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23" name="Text 20"/>
          <p:cNvSpPr/>
          <p:nvPr/>
        </p:nvSpPr>
        <p:spPr>
          <a:xfrm>
            <a:off x="6007340" y="4173303"/>
            <a:ext cx="34384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Human-AI Collaboration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6007340" y="4515607"/>
            <a:ext cx="24500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on collaboration.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93594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397</Words>
  <Application>Microsoft Office PowerPoint</Application>
  <PresentationFormat>Custom</PresentationFormat>
  <Paragraphs>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Demi</vt:lpstr>
      <vt:lpstr>Hebo light</vt:lpstr>
      <vt:lpstr>Heebo Light</vt:lpstr>
      <vt:lpstr>Montserrat</vt:lpstr>
      <vt:lpstr>Office Theme</vt:lpstr>
      <vt:lpstr>Agentic AI: The Next Evolution</vt:lpstr>
      <vt:lpstr>PowerPoint Presentation</vt:lpstr>
      <vt:lpstr>PowerPoint Presentation</vt:lpstr>
      <vt:lpstr>Real-World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System Angel</dc:creator>
  <cp:lastModifiedBy>System Angel</cp:lastModifiedBy>
  <cp:revision>30</cp:revision>
  <dcterms:created xsi:type="dcterms:W3CDTF">2025-02-26T20:58:02Z</dcterms:created>
  <dcterms:modified xsi:type="dcterms:W3CDTF">2025-02-27T17:54:51Z</dcterms:modified>
</cp:coreProperties>
</file>